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345" r:id="rId2"/>
    <p:sldId id="406" r:id="rId3"/>
    <p:sldId id="407" r:id="rId4"/>
    <p:sldId id="408" r:id="rId5"/>
    <p:sldId id="410" r:id="rId6"/>
    <p:sldId id="411" r:id="rId7"/>
    <p:sldId id="412" r:id="rId8"/>
    <p:sldId id="33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3B49717-F45D-314F-8741-055BD9ACC8CC}">
          <p14:sldIdLst>
            <p14:sldId id="345"/>
            <p14:sldId id="406"/>
            <p14:sldId id="407"/>
            <p14:sldId id="408"/>
            <p14:sldId id="410"/>
            <p14:sldId id="411"/>
            <p14:sldId id="412"/>
          </p14:sldIdLst>
        </p14:section>
        <p14:section name="End" id="{8E9D5975-82F1-394F-8F8A-32BF51466B77}">
          <p14:sldIdLst>
            <p14:sldId id="33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C00"/>
    <a:srgbClr val="152238"/>
    <a:srgbClr val="649ACD"/>
    <a:srgbClr val="EF1B8B"/>
    <a:srgbClr val="009193"/>
    <a:srgbClr val="FF7E79"/>
    <a:srgbClr val="00FB92"/>
    <a:srgbClr val="73FDD6"/>
    <a:srgbClr val="D5FC79"/>
    <a:srgbClr val="FFFD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04"/>
    <p:restoredTop sz="94847"/>
  </p:normalViewPr>
  <p:slideViewPr>
    <p:cSldViewPr snapToGrid="0">
      <p:cViewPr varScale="1">
        <p:scale>
          <a:sx n="101" d="100"/>
          <a:sy n="101" d="100"/>
        </p:scale>
        <p:origin x="12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4A1216-7485-C949-9C66-AD2AF130D650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8EF141-19EB-3C45-ABE3-CEBBE9A1A7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881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8EF141-19EB-3C45-ABE3-CEBBE9A1A7C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7869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F7313-7DD9-C2CA-63B5-73D1C231FB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DDB88E-110E-3DE0-1338-7DFE0FE86B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B178C0-2389-4E95-AC70-E79E9B389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5E093-C1D1-5E4A-B21D-639E128B5CDA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F82F00-E7B7-BD18-C2C3-09E393A32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F3FDA2-DC2D-7F34-7917-BB7A0B27C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F73C-607B-5843-9E91-3A18913543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4015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436A6-7A4F-D9CF-9CED-0FF1C5C3A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62E313-C2C7-E4C5-BC82-439CF171AC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CEA0A9-52E0-FE53-24A2-65F87DE57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5E093-C1D1-5E4A-B21D-639E128B5CDA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E5B3F5-6DA4-04BE-01C9-12DC226AA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399E14-E471-3080-CEC9-A1F6A3B1E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F73C-607B-5843-9E91-3A18913543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1163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9E0B4F-B5E9-5DF5-DD7A-2DABA4086D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1F44D6-8D03-0ADF-8A25-C54A8C4B0C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6D15F8-F6DF-057D-5931-02534EDF1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5E093-C1D1-5E4A-B21D-639E128B5CDA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BEEBA6-3843-BC65-5705-798DDD378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5659F6-5E81-094D-B5CD-B80FB2012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F73C-607B-5843-9E91-3A18913543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3598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5A42E-7B98-7FCA-F5AA-5D4B7F943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C416A5-D336-CD8F-DF32-FDFB11F645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E33E31-2CC8-8655-7BF8-AA5FEE912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5E093-C1D1-5E4A-B21D-639E128B5CDA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B51DBC-987B-B72E-3BBD-B4FEAB2B9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AC4B71-5B6A-6966-85A2-FB42D4BEF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F73C-607B-5843-9E91-3A18913543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3476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33D82-DA3D-FFDA-E322-0F2012CE2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F1529C-9BAE-52B8-066F-0F19633F7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119261-D5D9-C56E-1C8D-1ABCD395C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5E093-C1D1-5E4A-B21D-639E128B5CDA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A2E9FA-67F8-9454-FA48-A984ACA4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E63D5A-B0E1-8D3C-BCA2-9652C5526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F73C-607B-5843-9E91-3A18913543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794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3EDAF-E630-0CC1-BB2D-C408966F9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9E9E2-7961-55FE-BBD1-ADB75D15ED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7485E3-353E-476E-F3A8-6831D93850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95E356-23F8-603F-05F6-0F021CACD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5E093-C1D1-5E4A-B21D-639E128B5CDA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C51417-148A-10C3-6580-1C4463FF2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E75E7B-0EEF-D033-4C4E-852A33040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F73C-607B-5843-9E91-3A18913543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405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497F9-9516-6B9B-AE90-D5210C6CF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BFB93-702E-98F3-FED6-15B411B05C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C94707-F4FF-782E-3003-CEB7197B8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F9DB3F-C4C6-C000-7752-B397183879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C693B0-0EBE-B7AC-C839-F6A8AD1D45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EA0342-016D-6C34-CCCA-169E0ECB1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5E093-C1D1-5E4A-B21D-639E128B5CDA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9681F5-9C0D-8C59-99EB-EA2B34EA4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426E94-0F2C-5479-BAFF-1232164F8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F73C-607B-5843-9E91-3A18913543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3014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60BF0-4808-F2AA-8E2B-38AC2ECB7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9DF7FA-A0D6-F79F-8B09-C75ADF1D6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5E093-C1D1-5E4A-B21D-639E128B5CDA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683BDF-8833-6375-7375-0C0CA8CEF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7E59AC-75CD-4CEE-2640-89D3BBD86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F73C-607B-5843-9E91-3A18913543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7819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CA9BE2-E48A-B0AE-DAF0-B24742B07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5E093-C1D1-5E4A-B21D-639E128B5CDA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36CE7C-0C76-EC3E-5D2B-21B6787C3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576373-55EB-93AA-A243-F11058F9C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F73C-607B-5843-9E91-3A18913543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6967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5724B-3D63-93AF-041E-D5F54EF46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645F13-DAFC-F986-1D88-812E135D31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B5BAB7-0944-2506-A549-26E09717FE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4B1F68-6135-B8E9-9E46-0F3EBA9D0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5E093-C1D1-5E4A-B21D-639E128B5CDA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7D4D3F-3D7B-0F87-23FE-9705ED9A2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FC5B80-00B5-5EA1-3515-3B49BE95A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F73C-607B-5843-9E91-3A18913543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6034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F2B0D-AD63-0A9D-EDFC-2FB4C5DE5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6F5F7E-733C-9CC0-06EC-A97402A519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3F3902-35BF-AA36-DD63-7E8A885E25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0DDFB8-7C59-2735-5C16-AEC914EB3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5E093-C1D1-5E4A-B21D-639E128B5CDA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9B0846-DB8B-67F8-F19E-158F4E38B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C386D4-B495-DA62-1401-DF032576F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F73C-607B-5843-9E91-3A18913543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9141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308B9E-4CA6-71EE-ABC2-3CB06D719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6A1FCC-4744-96A7-FBE7-2792841B7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333222-A151-7454-DBB9-226DF61B05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845E093-C1D1-5E4A-B21D-639E128B5CDA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00ED34-9D50-3357-6210-2BDC9C2885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992F5A-5FDE-B0A1-282F-D22180B64A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A95F73C-607B-5843-9E91-3A18913543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5852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x on a black background&#10;&#10;Description automatically generated">
            <a:extLst>
              <a:ext uri="{FF2B5EF4-FFF2-40B4-BE49-F238E27FC236}">
                <a16:creationId xmlns:a16="http://schemas.microsoft.com/office/drawing/2014/main" id="{C03A1248-8B90-E707-C1CB-772A99863C7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 descr="A black background with blue letters&#10;&#10;Description automatically generated">
            <a:extLst>
              <a:ext uri="{FF2B5EF4-FFF2-40B4-BE49-F238E27FC236}">
                <a16:creationId xmlns:a16="http://schemas.microsoft.com/office/drawing/2014/main" id="{48681B87-3063-18F7-30CD-0A7AAE88B92D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1809" y="1795629"/>
            <a:ext cx="2868175" cy="57363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A716C0A-201B-E6B9-B400-6CAB71FD9B14}"/>
              </a:ext>
            </a:extLst>
          </p:cNvPr>
          <p:cNvSpPr txBox="1"/>
          <p:nvPr/>
        </p:nvSpPr>
        <p:spPr>
          <a:xfrm>
            <a:off x="449178" y="2619613"/>
            <a:ext cx="62104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chemeClr val="bg1"/>
                </a:solidFill>
                <a:latin typeface="Montserrat Medium" pitchFamily="2" charset="77"/>
              </a:rPr>
              <a:t>Farm Show 2025 Stand Packages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02080E-FA68-B6BC-1D62-7CA56537CD3E}"/>
              </a:ext>
            </a:extLst>
          </p:cNvPr>
          <p:cNvSpPr txBox="1"/>
          <p:nvPr/>
        </p:nvSpPr>
        <p:spPr>
          <a:xfrm>
            <a:off x="449178" y="6169568"/>
            <a:ext cx="316481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chemeClr val="bg1"/>
                </a:solidFill>
                <a:latin typeface="Montserrat Light" pitchFamily="2" charset="77"/>
              </a:rPr>
              <a:t>w</a:t>
            </a:r>
            <a:r>
              <a:rPr lang="en-GB" sz="1400" b="1" dirty="0">
                <a:solidFill>
                  <a:schemeClr val="bg1"/>
                </a:solidFill>
                <a:effectLst/>
                <a:latin typeface="Montserrat Light" pitchFamily="2" charset="77"/>
              </a:rPr>
              <a:t>hitespacexpo.com</a:t>
            </a:r>
          </a:p>
        </p:txBody>
      </p:sp>
    </p:spTree>
    <p:extLst>
      <p:ext uri="{BB962C8B-B14F-4D97-AF65-F5344CB8AC3E}">
        <p14:creationId xmlns:p14="http://schemas.microsoft.com/office/powerpoint/2010/main" val="3016467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x on a black background&#10;&#10;Description automatically generated">
            <a:extLst>
              <a:ext uri="{FF2B5EF4-FFF2-40B4-BE49-F238E27FC236}">
                <a16:creationId xmlns:a16="http://schemas.microsoft.com/office/drawing/2014/main" id="{EF506D8D-E703-3EEA-8331-BFF7A5C214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DC9988A0-A754-3EB7-B9A0-2BC6AC9FB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5223" y="6300000"/>
            <a:ext cx="581470" cy="180000"/>
          </a:xfrm>
        </p:spPr>
        <p:txBody>
          <a:bodyPr/>
          <a:lstStyle/>
          <a:p>
            <a:fld id="{938E45F0-8E2D-2A46-AAB8-0C42B1C438F2}" type="slidenum">
              <a:rPr lang="en-GB" sz="1000" smtClean="0">
                <a:solidFill>
                  <a:schemeClr val="bg1"/>
                </a:solidFill>
                <a:latin typeface="Montserrat Light" pitchFamily="2" charset="77"/>
              </a:rPr>
              <a:pPr/>
              <a:t>2</a:t>
            </a:fld>
            <a:endParaRPr lang="en-GB" sz="1000" dirty="0">
              <a:solidFill>
                <a:schemeClr val="bg1"/>
              </a:solidFill>
              <a:latin typeface="Montserrat Light" pitchFamily="2" charset="77"/>
            </a:endParaRPr>
          </a:p>
        </p:txBody>
      </p:sp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B6BA8BC2-AA7B-2D9A-FE13-BA72BC9AED7F}"/>
              </a:ext>
            </a:extLst>
          </p:cNvPr>
          <p:cNvSpPr txBox="1">
            <a:spLocks/>
          </p:cNvSpPr>
          <p:nvPr/>
        </p:nvSpPr>
        <p:spPr>
          <a:xfrm>
            <a:off x="11135223" y="6300000"/>
            <a:ext cx="581470" cy="18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8E45F0-8E2D-2A46-AAB8-0C42B1C438F2}" type="slidenum">
              <a:rPr lang="en-GB" sz="1000" smtClean="0">
                <a:solidFill>
                  <a:schemeClr val="bg1"/>
                </a:solidFill>
                <a:latin typeface="Montserrat Light" pitchFamily="2" charset="77"/>
              </a:rPr>
              <a:pPr/>
              <a:t>2</a:t>
            </a:fld>
            <a:endParaRPr lang="en-GB" sz="1000" dirty="0">
              <a:solidFill>
                <a:schemeClr val="bg1"/>
              </a:solidFill>
              <a:latin typeface="Montserrat Light" pitchFamily="2" charset="77"/>
            </a:endParaRPr>
          </a:p>
        </p:txBody>
      </p:sp>
      <p:pic>
        <p:nvPicPr>
          <p:cNvPr id="9" name="Picture 8" descr="A black background with blue letters&#10;&#10;Description automatically generated">
            <a:extLst>
              <a:ext uri="{FF2B5EF4-FFF2-40B4-BE49-F238E27FC236}">
                <a16:creationId xmlns:a16="http://schemas.microsoft.com/office/drawing/2014/main" id="{185A59D9-7777-9483-28F7-DE4B46B09928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847" y="6169568"/>
            <a:ext cx="1691397" cy="3382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61AD946-2B33-AD24-D31E-15A6D9768C9B}"/>
              </a:ext>
            </a:extLst>
          </p:cNvPr>
          <p:cNvSpPr txBox="1"/>
          <p:nvPr/>
        </p:nvSpPr>
        <p:spPr>
          <a:xfrm>
            <a:off x="1028700" y="1219200"/>
            <a:ext cx="13192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>
                <a:solidFill>
                  <a:schemeClr val="bg1"/>
                </a:solidFill>
              </a:rPr>
              <a:t>Package 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EC202A-D729-DF21-38B3-1E53D81848E5}"/>
              </a:ext>
            </a:extLst>
          </p:cNvPr>
          <p:cNvSpPr txBox="1"/>
          <p:nvPr/>
        </p:nvSpPr>
        <p:spPr>
          <a:xfrm>
            <a:off x="1028700" y="1915180"/>
            <a:ext cx="61722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1400" dirty="0">
                <a:solidFill>
                  <a:schemeClr val="bg1"/>
                </a:solidFill>
              </a:rPr>
              <a:t>Olympus Chair Package (x2 chairs) £206.00 + VAT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solidFill>
                  <a:schemeClr val="bg1"/>
                </a:solidFill>
              </a:rPr>
              <a:t>Lockable Cabinet:</a:t>
            </a:r>
            <a:br>
              <a:rPr lang="en-US" sz="1400" dirty="0">
                <a:solidFill>
                  <a:schemeClr val="bg1"/>
                </a:solidFill>
              </a:rPr>
            </a:br>
            <a:r>
              <a:rPr lang="en-US" sz="1400" dirty="0">
                <a:solidFill>
                  <a:schemeClr val="bg1"/>
                </a:solidFill>
              </a:rPr>
              <a:t>With Graphic £160.80 + VAT</a:t>
            </a:r>
            <a:br>
              <a:rPr lang="en-US" sz="1400" dirty="0">
                <a:solidFill>
                  <a:schemeClr val="bg1"/>
                </a:solidFill>
              </a:rPr>
            </a:br>
            <a:r>
              <a:rPr lang="en-US" sz="1400" dirty="0">
                <a:solidFill>
                  <a:schemeClr val="bg1"/>
                </a:solidFill>
              </a:rPr>
              <a:t>Without Graphic £88.80 + VAT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solidFill>
                  <a:schemeClr val="bg1"/>
                </a:solidFill>
              </a:rPr>
              <a:t>Fabric £196.80 + VAT per linear metre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solidFill>
                  <a:schemeClr val="bg1"/>
                </a:solidFill>
              </a:rPr>
              <a:t>Carpet £10.40 + VAT per square metre</a:t>
            </a:r>
          </a:p>
          <a:p>
            <a:pPr marL="285750" indent="-285750">
              <a:buFontTx/>
              <a:buChar char="-"/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5" name="Picture 14" descr="A display of a company's company&#10;&#10;Description automatically generated with medium confidence">
            <a:extLst>
              <a:ext uri="{FF2B5EF4-FFF2-40B4-BE49-F238E27FC236}">
                <a16:creationId xmlns:a16="http://schemas.microsoft.com/office/drawing/2014/main" id="{F3F1D56C-DD57-4B6A-8F15-737267C6F0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0900" y="923904"/>
            <a:ext cx="5626100" cy="4583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138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223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750030-C68B-6D07-ABF5-2E606B3F0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x on a black background&#10;&#10;Description automatically generated">
            <a:extLst>
              <a:ext uri="{FF2B5EF4-FFF2-40B4-BE49-F238E27FC236}">
                <a16:creationId xmlns:a16="http://schemas.microsoft.com/office/drawing/2014/main" id="{643A8B6B-7CF4-A93B-BCD7-1F78BA8BC00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CE8AC47D-F698-FE43-E3CD-7760E5432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5223" y="6300000"/>
            <a:ext cx="581470" cy="180000"/>
          </a:xfrm>
        </p:spPr>
        <p:txBody>
          <a:bodyPr/>
          <a:lstStyle/>
          <a:p>
            <a:fld id="{938E45F0-8E2D-2A46-AAB8-0C42B1C438F2}" type="slidenum">
              <a:rPr lang="en-GB" sz="1000" smtClean="0">
                <a:solidFill>
                  <a:schemeClr val="bg1"/>
                </a:solidFill>
                <a:latin typeface="Montserrat Light" pitchFamily="2" charset="77"/>
              </a:rPr>
              <a:pPr/>
              <a:t>3</a:t>
            </a:fld>
            <a:endParaRPr lang="en-GB" sz="1000" dirty="0">
              <a:solidFill>
                <a:schemeClr val="bg1"/>
              </a:solidFill>
              <a:latin typeface="Montserrat Light" pitchFamily="2" charset="77"/>
            </a:endParaRPr>
          </a:p>
        </p:txBody>
      </p:sp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E492E0E4-99F8-91B2-A007-0E0C6CB335BD}"/>
              </a:ext>
            </a:extLst>
          </p:cNvPr>
          <p:cNvSpPr txBox="1">
            <a:spLocks/>
          </p:cNvSpPr>
          <p:nvPr/>
        </p:nvSpPr>
        <p:spPr>
          <a:xfrm>
            <a:off x="11135223" y="6300000"/>
            <a:ext cx="581470" cy="18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8E45F0-8E2D-2A46-AAB8-0C42B1C438F2}" type="slidenum">
              <a:rPr lang="en-GB" sz="1000" smtClean="0">
                <a:solidFill>
                  <a:schemeClr val="bg1"/>
                </a:solidFill>
                <a:latin typeface="Montserrat Light" pitchFamily="2" charset="77"/>
              </a:rPr>
              <a:pPr/>
              <a:t>3</a:t>
            </a:fld>
            <a:endParaRPr lang="en-GB" sz="1000" dirty="0">
              <a:solidFill>
                <a:schemeClr val="bg1"/>
              </a:solidFill>
              <a:latin typeface="Montserrat Light" pitchFamily="2" charset="77"/>
            </a:endParaRPr>
          </a:p>
        </p:txBody>
      </p:sp>
      <p:pic>
        <p:nvPicPr>
          <p:cNvPr id="9" name="Picture 8" descr="A black background with blue letters&#10;&#10;Description automatically generated">
            <a:extLst>
              <a:ext uri="{FF2B5EF4-FFF2-40B4-BE49-F238E27FC236}">
                <a16:creationId xmlns:a16="http://schemas.microsoft.com/office/drawing/2014/main" id="{38F6BF6B-9F35-02A5-92B5-072030EBA4C6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847" y="6169568"/>
            <a:ext cx="1691397" cy="3382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1AB40C7-033D-C4EA-A740-370349F54588}"/>
              </a:ext>
            </a:extLst>
          </p:cNvPr>
          <p:cNvSpPr txBox="1"/>
          <p:nvPr/>
        </p:nvSpPr>
        <p:spPr>
          <a:xfrm>
            <a:off x="1028700" y="1219200"/>
            <a:ext cx="12723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>
                <a:solidFill>
                  <a:schemeClr val="bg1"/>
                </a:solidFill>
              </a:rPr>
              <a:t>Package B: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567C56-7CAA-7EA6-C015-CC8FDDB90A9E}"/>
              </a:ext>
            </a:extLst>
          </p:cNvPr>
          <p:cNvSpPr txBox="1"/>
          <p:nvPr/>
        </p:nvSpPr>
        <p:spPr>
          <a:xfrm>
            <a:off x="1028700" y="1915180"/>
            <a:ext cx="61722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1400" dirty="0">
                <a:solidFill>
                  <a:schemeClr val="bg1"/>
                </a:solidFill>
              </a:rPr>
              <a:t>Hi Stool Package (x2 stools) £96.10 + VAT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solidFill>
                  <a:schemeClr val="bg1"/>
                </a:solidFill>
              </a:rPr>
              <a:t>Lockable Cabinet:</a:t>
            </a:r>
            <a:br>
              <a:rPr lang="en-US" sz="1400" dirty="0">
                <a:solidFill>
                  <a:schemeClr val="bg1"/>
                </a:solidFill>
              </a:rPr>
            </a:br>
            <a:r>
              <a:rPr lang="en-US" sz="1400" dirty="0">
                <a:solidFill>
                  <a:schemeClr val="bg1"/>
                </a:solidFill>
              </a:rPr>
              <a:t>With Graphic £160.80 + VAT</a:t>
            </a:r>
            <a:br>
              <a:rPr lang="en-US" sz="1400" dirty="0">
                <a:solidFill>
                  <a:schemeClr val="bg1"/>
                </a:solidFill>
              </a:rPr>
            </a:br>
            <a:r>
              <a:rPr lang="en-US" sz="1400" dirty="0">
                <a:solidFill>
                  <a:schemeClr val="bg1"/>
                </a:solidFill>
              </a:rPr>
              <a:t>Without Graphic £88.80 + VAT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solidFill>
                  <a:schemeClr val="bg1"/>
                </a:solidFill>
              </a:rPr>
              <a:t>Fabric £196.80 + VAT per linear metre</a:t>
            </a:r>
          </a:p>
        </p:txBody>
      </p:sp>
      <p:pic>
        <p:nvPicPr>
          <p:cNvPr id="6" name="Picture 5" descr="A booth with tables and stools&#10;&#10;Description automatically generated">
            <a:extLst>
              <a:ext uri="{FF2B5EF4-FFF2-40B4-BE49-F238E27FC236}">
                <a16:creationId xmlns:a16="http://schemas.microsoft.com/office/drawing/2014/main" id="{40C575A2-F6B7-3F7F-B22D-A8F18053A6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2588" y="1172409"/>
            <a:ext cx="5094024" cy="432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661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223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1D4FAB-ED8C-5601-3339-3AF1BB9E33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x on a black background&#10;&#10;Description automatically generated">
            <a:extLst>
              <a:ext uri="{FF2B5EF4-FFF2-40B4-BE49-F238E27FC236}">
                <a16:creationId xmlns:a16="http://schemas.microsoft.com/office/drawing/2014/main" id="{F9393421-CE72-3CCF-C3FA-29D58B666B9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D03B6248-D1B9-A474-A560-174CD1D2D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5223" y="6300000"/>
            <a:ext cx="581470" cy="180000"/>
          </a:xfrm>
        </p:spPr>
        <p:txBody>
          <a:bodyPr/>
          <a:lstStyle/>
          <a:p>
            <a:fld id="{938E45F0-8E2D-2A46-AAB8-0C42B1C438F2}" type="slidenum">
              <a:rPr lang="en-GB" sz="1000" smtClean="0">
                <a:solidFill>
                  <a:schemeClr val="bg1"/>
                </a:solidFill>
                <a:latin typeface="Montserrat Light" pitchFamily="2" charset="77"/>
              </a:rPr>
              <a:pPr/>
              <a:t>4</a:t>
            </a:fld>
            <a:endParaRPr lang="en-GB" sz="1000" dirty="0">
              <a:solidFill>
                <a:schemeClr val="bg1"/>
              </a:solidFill>
              <a:latin typeface="Montserrat Light" pitchFamily="2" charset="77"/>
            </a:endParaRPr>
          </a:p>
        </p:txBody>
      </p:sp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CCC7FB4F-920C-9A4F-F760-E6EE54E0B96C}"/>
              </a:ext>
            </a:extLst>
          </p:cNvPr>
          <p:cNvSpPr txBox="1">
            <a:spLocks/>
          </p:cNvSpPr>
          <p:nvPr/>
        </p:nvSpPr>
        <p:spPr>
          <a:xfrm>
            <a:off x="11135223" y="6300000"/>
            <a:ext cx="581470" cy="18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8E45F0-8E2D-2A46-AAB8-0C42B1C438F2}" type="slidenum">
              <a:rPr lang="en-GB" sz="1000" smtClean="0">
                <a:solidFill>
                  <a:schemeClr val="bg1"/>
                </a:solidFill>
                <a:latin typeface="Montserrat Light" pitchFamily="2" charset="77"/>
              </a:rPr>
              <a:pPr/>
              <a:t>4</a:t>
            </a:fld>
            <a:endParaRPr lang="en-GB" sz="1000" dirty="0">
              <a:solidFill>
                <a:schemeClr val="bg1"/>
              </a:solidFill>
              <a:latin typeface="Montserrat Light" pitchFamily="2" charset="77"/>
            </a:endParaRPr>
          </a:p>
        </p:txBody>
      </p:sp>
      <p:pic>
        <p:nvPicPr>
          <p:cNvPr id="9" name="Picture 8" descr="A black background with blue letters&#10;&#10;Description automatically generated">
            <a:extLst>
              <a:ext uri="{FF2B5EF4-FFF2-40B4-BE49-F238E27FC236}">
                <a16:creationId xmlns:a16="http://schemas.microsoft.com/office/drawing/2014/main" id="{8AFEFBCE-8F1E-1268-86F4-8738C62A18D6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847" y="6169568"/>
            <a:ext cx="1691397" cy="3382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55A7BDD-6365-ACA9-4F6A-E9F615F809E0}"/>
              </a:ext>
            </a:extLst>
          </p:cNvPr>
          <p:cNvSpPr txBox="1"/>
          <p:nvPr/>
        </p:nvSpPr>
        <p:spPr>
          <a:xfrm>
            <a:off x="1028700" y="1219200"/>
            <a:ext cx="1293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>
                <a:solidFill>
                  <a:schemeClr val="bg1"/>
                </a:solidFill>
              </a:rPr>
              <a:t>Package C: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11CB0E-CEC5-5F24-0613-F3865C9B2218}"/>
              </a:ext>
            </a:extLst>
          </p:cNvPr>
          <p:cNvSpPr txBox="1"/>
          <p:nvPr/>
        </p:nvSpPr>
        <p:spPr>
          <a:xfrm>
            <a:off x="1028700" y="1915180"/>
            <a:ext cx="6172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1400" dirty="0">
                <a:solidFill>
                  <a:schemeClr val="bg1"/>
                </a:solidFill>
              </a:rPr>
              <a:t>Olympus Chair Package (x2 chairs) £206.00 + VAT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solidFill>
                  <a:schemeClr val="bg1"/>
                </a:solidFill>
              </a:rPr>
              <a:t>Foamex Panels £140.80 + VAT per panel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solidFill>
                  <a:schemeClr val="bg1"/>
                </a:solidFill>
              </a:rPr>
              <a:t>Carpet £10.40 + VAT per square metre</a:t>
            </a:r>
          </a:p>
        </p:txBody>
      </p:sp>
      <p:pic>
        <p:nvPicPr>
          <p:cNvPr id="6" name="Picture 5" descr="A booth with a blue wall and white chairs&#10;&#10;Description automatically generated with medium confidence">
            <a:extLst>
              <a:ext uri="{FF2B5EF4-FFF2-40B4-BE49-F238E27FC236}">
                <a16:creationId xmlns:a16="http://schemas.microsoft.com/office/drawing/2014/main" id="{6140B968-A4BB-B296-B5D1-7E1E2654CA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3706" y="674884"/>
            <a:ext cx="5972252" cy="4950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091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223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C1D9AE-C817-D1C4-6D87-9E92B6AFA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x on a black background&#10;&#10;Description automatically generated">
            <a:extLst>
              <a:ext uri="{FF2B5EF4-FFF2-40B4-BE49-F238E27FC236}">
                <a16:creationId xmlns:a16="http://schemas.microsoft.com/office/drawing/2014/main" id="{56483517-25D4-C367-D7B0-F900F5FE1FD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2CDD6490-C9D4-E22A-3687-2C4F70F31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5223" y="6300000"/>
            <a:ext cx="581470" cy="180000"/>
          </a:xfrm>
        </p:spPr>
        <p:txBody>
          <a:bodyPr/>
          <a:lstStyle/>
          <a:p>
            <a:fld id="{938E45F0-8E2D-2A46-AAB8-0C42B1C438F2}" type="slidenum">
              <a:rPr lang="en-GB" sz="1000" smtClean="0">
                <a:solidFill>
                  <a:schemeClr val="bg1"/>
                </a:solidFill>
                <a:latin typeface="Montserrat Light" pitchFamily="2" charset="77"/>
              </a:rPr>
              <a:pPr/>
              <a:t>5</a:t>
            </a:fld>
            <a:endParaRPr lang="en-GB" sz="1000" dirty="0">
              <a:solidFill>
                <a:schemeClr val="bg1"/>
              </a:solidFill>
              <a:latin typeface="Montserrat Light" pitchFamily="2" charset="77"/>
            </a:endParaRPr>
          </a:p>
        </p:txBody>
      </p:sp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64FDC7FF-F409-7149-5F9A-8D9A011335B3}"/>
              </a:ext>
            </a:extLst>
          </p:cNvPr>
          <p:cNvSpPr txBox="1">
            <a:spLocks/>
          </p:cNvSpPr>
          <p:nvPr/>
        </p:nvSpPr>
        <p:spPr>
          <a:xfrm>
            <a:off x="11135223" y="6300000"/>
            <a:ext cx="581470" cy="18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8E45F0-8E2D-2A46-AAB8-0C42B1C438F2}" type="slidenum">
              <a:rPr lang="en-GB" sz="1000" smtClean="0">
                <a:solidFill>
                  <a:schemeClr val="bg1"/>
                </a:solidFill>
                <a:latin typeface="Montserrat Light" pitchFamily="2" charset="77"/>
              </a:rPr>
              <a:pPr/>
              <a:t>5</a:t>
            </a:fld>
            <a:endParaRPr lang="en-GB" sz="1000" dirty="0">
              <a:solidFill>
                <a:schemeClr val="bg1"/>
              </a:solidFill>
              <a:latin typeface="Montserrat Light" pitchFamily="2" charset="77"/>
            </a:endParaRPr>
          </a:p>
        </p:txBody>
      </p:sp>
      <p:pic>
        <p:nvPicPr>
          <p:cNvPr id="9" name="Picture 8" descr="A black background with blue letters&#10;&#10;Description automatically generated">
            <a:extLst>
              <a:ext uri="{FF2B5EF4-FFF2-40B4-BE49-F238E27FC236}">
                <a16:creationId xmlns:a16="http://schemas.microsoft.com/office/drawing/2014/main" id="{C9FFC821-C581-CAB8-70E8-6480A9C9D0C8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847" y="6169568"/>
            <a:ext cx="1691397" cy="3382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9BFC027-5BA6-9110-5D67-27691B009843}"/>
              </a:ext>
            </a:extLst>
          </p:cNvPr>
          <p:cNvSpPr txBox="1"/>
          <p:nvPr/>
        </p:nvSpPr>
        <p:spPr>
          <a:xfrm>
            <a:off x="1028700" y="1219200"/>
            <a:ext cx="12915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>
                <a:solidFill>
                  <a:schemeClr val="bg1"/>
                </a:solidFill>
              </a:rPr>
              <a:t>Package D: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5C6AC-0E10-6D72-4A62-F1DC8467678B}"/>
              </a:ext>
            </a:extLst>
          </p:cNvPr>
          <p:cNvSpPr txBox="1"/>
          <p:nvPr/>
        </p:nvSpPr>
        <p:spPr>
          <a:xfrm>
            <a:off x="1028700" y="1945958"/>
            <a:ext cx="6172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1400" dirty="0">
                <a:solidFill>
                  <a:schemeClr val="bg1"/>
                </a:solidFill>
              </a:rPr>
              <a:t>Foamex Panels £140.80 + VAT  per panel 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solidFill>
                  <a:schemeClr val="bg1"/>
                </a:solidFill>
              </a:rPr>
              <a:t>4ft Utility Table £20.91 + VAT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solidFill>
                  <a:schemeClr val="bg1"/>
                </a:solidFill>
              </a:rPr>
              <a:t>x4 Chairs £22.00 + VAT per chair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solidFill>
                  <a:schemeClr val="bg1"/>
                </a:solidFill>
              </a:rPr>
              <a:t>Carpet £10.40 + VAT per square metre</a:t>
            </a:r>
          </a:p>
        </p:txBody>
      </p:sp>
      <p:pic>
        <p:nvPicPr>
          <p:cNvPr id="6" name="Picture 5" descr="A rectangular table with black legs&#10;&#10;Description automatically generated">
            <a:extLst>
              <a:ext uri="{FF2B5EF4-FFF2-40B4-BE49-F238E27FC236}">
                <a16:creationId xmlns:a16="http://schemas.microsoft.com/office/drawing/2014/main" id="{D4F83A46-F814-1BBE-FEB9-8B907620A0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2779" y="2900065"/>
            <a:ext cx="3031886" cy="2767568"/>
          </a:xfrm>
          <a:prstGeom prst="rect">
            <a:avLst/>
          </a:prstGeom>
        </p:spPr>
      </p:pic>
      <p:pic>
        <p:nvPicPr>
          <p:cNvPr id="11" name="Picture 10" descr="A black chair with silver legs&#10;&#10;Description automatically generated">
            <a:extLst>
              <a:ext uri="{FF2B5EF4-FFF2-40B4-BE49-F238E27FC236}">
                <a16:creationId xmlns:a16="http://schemas.microsoft.com/office/drawing/2014/main" id="{E0956B81-7E2F-2022-99B4-E3739ED65A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9600" y="378000"/>
            <a:ext cx="3597465" cy="350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138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223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435B3D-9D9D-C23F-7D6E-512E287CE2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x on a black background&#10;&#10;Description automatically generated">
            <a:extLst>
              <a:ext uri="{FF2B5EF4-FFF2-40B4-BE49-F238E27FC236}">
                <a16:creationId xmlns:a16="http://schemas.microsoft.com/office/drawing/2014/main" id="{BCA0A8A7-B7A8-459E-47D4-B3E2CACB01C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AC24A52F-F545-36C1-5F69-6458E40EE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5223" y="6300000"/>
            <a:ext cx="581470" cy="180000"/>
          </a:xfrm>
        </p:spPr>
        <p:txBody>
          <a:bodyPr/>
          <a:lstStyle/>
          <a:p>
            <a:fld id="{938E45F0-8E2D-2A46-AAB8-0C42B1C438F2}" type="slidenum">
              <a:rPr lang="en-GB" sz="1000" smtClean="0">
                <a:solidFill>
                  <a:schemeClr val="bg1"/>
                </a:solidFill>
                <a:latin typeface="Montserrat Light" pitchFamily="2" charset="77"/>
              </a:rPr>
              <a:pPr/>
              <a:t>6</a:t>
            </a:fld>
            <a:endParaRPr lang="en-GB" sz="1000" dirty="0">
              <a:solidFill>
                <a:schemeClr val="bg1"/>
              </a:solidFill>
              <a:latin typeface="Montserrat Light" pitchFamily="2" charset="77"/>
            </a:endParaRPr>
          </a:p>
        </p:txBody>
      </p:sp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D5084608-86B6-E79D-4953-E739D3C17840}"/>
              </a:ext>
            </a:extLst>
          </p:cNvPr>
          <p:cNvSpPr txBox="1">
            <a:spLocks/>
          </p:cNvSpPr>
          <p:nvPr/>
        </p:nvSpPr>
        <p:spPr>
          <a:xfrm>
            <a:off x="11135223" y="6300000"/>
            <a:ext cx="581470" cy="18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8E45F0-8E2D-2A46-AAB8-0C42B1C438F2}" type="slidenum">
              <a:rPr lang="en-GB" sz="1000" smtClean="0">
                <a:solidFill>
                  <a:schemeClr val="bg1"/>
                </a:solidFill>
                <a:latin typeface="Montserrat Light" pitchFamily="2" charset="77"/>
              </a:rPr>
              <a:pPr/>
              <a:t>6</a:t>
            </a:fld>
            <a:endParaRPr lang="en-GB" sz="1000" dirty="0">
              <a:solidFill>
                <a:schemeClr val="bg1"/>
              </a:solidFill>
              <a:latin typeface="Montserrat Light" pitchFamily="2" charset="77"/>
            </a:endParaRPr>
          </a:p>
        </p:txBody>
      </p:sp>
      <p:pic>
        <p:nvPicPr>
          <p:cNvPr id="9" name="Picture 8" descr="A black background with blue letters&#10;&#10;Description automatically generated">
            <a:extLst>
              <a:ext uri="{FF2B5EF4-FFF2-40B4-BE49-F238E27FC236}">
                <a16:creationId xmlns:a16="http://schemas.microsoft.com/office/drawing/2014/main" id="{B9DF9786-1744-D16A-EEF8-45B6CF4FFDCD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847" y="6169568"/>
            <a:ext cx="1691397" cy="3382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1679178-41ED-A7B7-FD89-56F3CE134ECE}"/>
              </a:ext>
            </a:extLst>
          </p:cNvPr>
          <p:cNvSpPr txBox="1"/>
          <p:nvPr/>
        </p:nvSpPr>
        <p:spPr>
          <a:xfrm>
            <a:off x="1028700" y="1219200"/>
            <a:ext cx="1261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>
                <a:solidFill>
                  <a:schemeClr val="bg1"/>
                </a:solidFill>
              </a:rPr>
              <a:t>Package E: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9AB45E-1147-BD94-5234-72A2598C5216}"/>
              </a:ext>
            </a:extLst>
          </p:cNvPr>
          <p:cNvSpPr txBox="1"/>
          <p:nvPr/>
        </p:nvSpPr>
        <p:spPr>
          <a:xfrm>
            <a:off x="1028700" y="1945958"/>
            <a:ext cx="6172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1400" dirty="0">
                <a:solidFill>
                  <a:schemeClr val="bg1"/>
                </a:solidFill>
              </a:rPr>
              <a:t>Lockable Cabinet:</a:t>
            </a:r>
            <a:br>
              <a:rPr lang="en-US" sz="1400" dirty="0">
                <a:solidFill>
                  <a:schemeClr val="bg1"/>
                </a:solidFill>
              </a:rPr>
            </a:br>
            <a:r>
              <a:rPr lang="en-US" sz="1400" dirty="0">
                <a:solidFill>
                  <a:schemeClr val="bg1"/>
                </a:solidFill>
              </a:rPr>
              <a:t>With Graphic £160.80 + VAT</a:t>
            </a:r>
            <a:br>
              <a:rPr lang="en-US" sz="1400" dirty="0">
                <a:solidFill>
                  <a:schemeClr val="bg1"/>
                </a:solidFill>
              </a:rPr>
            </a:br>
            <a:r>
              <a:rPr lang="en-US" sz="1400" dirty="0">
                <a:solidFill>
                  <a:schemeClr val="bg1"/>
                </a:solidFill>
              </a:rPr>
              <a:t>Without Graphic £88.80 + VAT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solidFill>
                  <a:schemeClr val="bg1"/>
                </a:solidFill>
              </a:rPr>
              <a:t>Olympus Chair Package (x2 chairs) £206.00 + VAT</a:t>
            </a:r>
          </a:p>
        </p:txBody>
      </p:sp>
      <p:pic>
        <p:nvPicPr>
          <p:cNvPr id="6" name="Picture 5" descr="A white round table with a black base&#10;&#10;Description automatically generated">
            <a:extLst>
              <a:ext uri="{FF2B5EF4-FFF2-40B4-BE49-F238E27FC236}">
                <a16:creationId xmlns:a16="http://schemas.microsoft.com/office/drawing/2014/main" id="{43D33900-507C-E8ED-9DDB-AD766D73D6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4150" y="3622315"/>
            <a:ext cx="5321300" cy="2197100"/>
          </a:xfrm>
          <a:prstGeom prst="rect">
            <a:avLst/>
          </a:prstGeom>
        </p:spPr>
      </p:pic>
      <p:pic>
        <p:nvPicPr>
          <p:cNvPr id="11" name="Picture 10" descr="A pink sign with black text&#10;&#10;Description automatically generated">
            <a:extLst>
              <a:ext uri="{FF2B5EF4-FFF2-40B4-BE49-F238E27FC236}">
                <a16:creationId xmlns:a16="http://schemas.microsoft.com/office/drawing/2014/main" id="{58E49226-90E9-72B0-FB5D-D3F2A68237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61300" y="1409015"/>
            <a:ext cx="3244850" cy="3573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762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223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BF7D21-FF8C-50B2-73BF-F85F1C66F3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x on a black background&#10;&#10;Description automatically generated">
            <a:extLst>
              <a:ext uri="{FF2B5EF4-FFF2-40B4-BE49-F238E27FC236}">
                <a16:creationId xmlns:a16="http://schemas.microsoft.com/office/drawing/2014/main" id="{3E486832-EAD9-DE9A-B957-F33DDE0A2D7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92175EED-26B6-D588-BA5E-296AC464A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5223" y="6300000"/>
            <a:ext cx="581470" cy="180000"/>
          </a:xfrm>
        </p:spPr>
        <p:txBody>
          <a:bodyPr/>
          <a:lstStyle/>
          <a:p>
            <a:fld id="{938E45F0-8E2D-2A46-AAB8-0C42B1C438F2}" type="slidenum">
              <a:rPr lang="en-GB" sz="1000" smtClean="0">
                <a:solidFill>
                  <a:schemeClr val="bg1"/>
                </a:solidFill>
                <a:latin typeface="Montserrat Light" pitchFamily="2" charset="77"/>
              </a:rPr>
              <a:pPr/>
              <a:t>7</a:t>
            </a:fld>
            <a:endParaRPr lang="en-GB" sz="1000" dirty="0">
              <a:solidFill>
                <a:schemeClr val="bg1"/>
              </a:solidFill>
              <a:latin typeface="Montserrat Light" pitchFamily="2" charset="77"/>
            </a:endParaRPr>
          </a:p>
        </p:txBody>
      </p:sp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E8B15CCA-C9B9-EDDB-9129-81274AA54069}"/>
              </a:ext>
            </a:extLst>
          </p:cNvPr>
          <p:cNvSpPr txBox="1">
            <a:spLocks/>
          </p:cNvSpPr>
          <p:nvPr/>
        </p:nvSpPr>
        <p:spPr>
          <a:xfrm>
            <a:off x="11135223" y="6300000"/>
            <a:ext cx="581470" cy="18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8E45F0-8E2D-2A46-AAB8-0C42B1C438F2}" type="slidenum">
              <a:rPr lang="en-GB" sz="1000" smtClean="0">
                <a:solidFill>
                  <a:schemeClr val="bg1"/>
                </a:solidFill>
                <a:latin typeface="Montserrat Light" pitchFamily="2" charset="77"/>
              </a:rPr>
              <a:pPr/>
              <a:t>7</a:t>
            </a:fld>
            <a:endParaRPr lang="en-GB" sz="1000" dirty="0">
              <a:solidFill>
                <a:schemeClr val="bg1"/>
              </a:solidFill>
              <a:latin typeface="Montserrat Light" pitchFamily="2" charset="77"/>
            </a:endParaRPr>
          </a:p>
        </p:txBody>
      </p:sp>
      <p:pic>
        <p:nvPicPr>
          <p:cNvPr id="9" name="Picture 8" descr="A black background with blue letters&#10;&#10;Description automatically generated">
            <a:extLst>
              <a:ext uri="{FF2B5EF4-FFF2-40B4-BE49-F238E27FC236}">
                <a16:creationId xmlns:a16="http://schemas.microsoft.com/office/drawing/2014/main" id="{14E9CB2A-3238-87F9-F9A1-634FD88C5B08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847" y="6169568"/>
            <a:ext cx="1691397" cy="3382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67CCFEC-964F-B629-0058-DCC123EBFF36}"/>
              </a:ext>
            </a:extLst>
          </p:cNvPr>
          <p:cNvSpPr txBox="1"/>
          <p:nvPr/>
        </p:nvSpPr>
        <p:spPr>
          <a:xfrm>
            <a:off x="1028700" y="1219200"/>
            <a:ext cx="1254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>
                <a:solidFill>
                  <a:schemeClr val="bg1"/>
                </a:solidFill>
              </a:rPr>
              <a:t>Package F: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45B41B-632F-E3FE-3300-EB39F53665CE}"/>
              </a:ext>
            </a:extLst>
          </p:cNvPr>
          <p:cNvSpPr txBox="1"/>
          <p:nvPr/>
        </p:nvSpPr>
        <p:spPr>
          <a:xfrm>
            <a:off x="1028700" y="1853625"/>
            <a:ext cx="61722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1400" dirty="0">
                <a:solidFill>
                  <a:schemeClr val="bg1"/>
                </a:solidFill>
              </a:rPr>
              <a:t>Fabric £196.80 + VAT per linear metre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solidFill>
                  <a:schemeClr val="bg1"/>
                </a:solidFill>
              </a:rPr>
              <a:t>Carpet £10.40 + VAT per square metre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solidFill>
                  <a:schemeClr val="bg1"/>
                </a:solidFill>
              </a:rPr>
              <a:t>Package A:</a:t>
            </a:r>
            <a:br>
              <a:rPr lang="en-US" sz="1400" dirty="0">
                <a:solidFill>
                  <a:schemeClr val="bg1"/>
                </a:solidFill>
              </a:rPr>
            </a:br>
            <a:r>
              <a:rPr lang="en-US" sz="1400" dirty="0">
                <a:solidFill>
                  <a:schemeClr val="bg1"/>
                </a:solidFill>
              </a:rPr>
              <a:t>x2 Chairs £168.00 + VAT</a:t>
            </a:r>
            <a:br>
              <a:rPr lang="en-US" sz="1400" dirty="0">
                <a:solidFill>
                  <a:schemeClr val="bg1"/>
                </a:solidFill>
              </a:rPr>
            </a:br>
            <a:r>
              <a:rPr lang="en-US" sz="1400" dirty="0">
                <a:solidFill>
                  <a:schemeClr val="bg1"/>
                </a:solidFill>
              </a:rPr>
              <a:t>x4 Chairs £190.00 + VAT</a:t>
            </a:r>
          </a:p>
        </p:txBody>
      </p:sp>
      <p:pic>
        <p:nvPicPr>
          <p:cNvPr id="6" name="Picture 5" descr="A group of furniture items&#10;&#10;Description automatically generated">
            <a:extLst>
              <a:ext uri="{FF2B5EF4-FFF2-40B4-BE49-F238E27FC236}">
                <a16:creationId xmlns:a16="http://schemas.microsoft.com/office/drawing/2014/main" id="{756FA44E-9EE5-CEA2-C9C6-B911B1AEAF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5150" y="1219200"/>
            <a:ext cx="4025900" cy="398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008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x on a black background&#10;&#10;Description automatically generated">
            <a:extLst>
              <a:ext uri="{FF2B5EF4-FFF2-40B4-BE49-F238E27FC236}">
                <a16:creationId xmlns:a16="http://schemas.microsoft.com/office/drawing/2014/main" id="{245ACB7B-6459-C38A-3F8F-FCB3E100E58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197DD9-80A4-141A-5BE1-4727CA55D8EF}"/>
              </a:ext>
            </a:extLst>
          </p:cNvPr>
          <p:cNvSpPr txBox="1"/>
          <p:nvPr/>
        </p:nvSpPr>
        <p:spPr>
          <a:xfrm>
            <a:off x="439908" y="3788793"/>
            <a:ext cx="352987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GB" b="1" dirty="0">
                <a:solidFill>
                  <a:srgbClr val="649ACD"/>
                </a:solidFill>
                <a:latin typeface="Montserrat Medium" pitchFamily="2" charset="77"/>
              </a:rPr>
              <a:t>Contact</a:t>
            </a:r>
            <a:endParaRPr lang="en-GB" b="1" u="sng" dirty="0">
              <a:solidFill>
                <a:srgbClr val="649ACD"/>
              </a:solidFill>
              <a:latin typeface="Montserrat Medium" pitchFamily="2" charset="77"/>
            </a:endParaRPr>
          </a:p>
          <a:p>
            <a:r>
              <a:rPr lang="en-GB" sz="1400" dirty="0">
                <a:solidFill>
                  <a:schemeClr val="bg1"/>
                </a:solidFill>
                <a:latin typeface="Montserrat Light" pitchFamily="2" charset="77"/>
              </a:rPr>
              <a:t>info@whitespacexpo.com</a:t>
            </a:r>
          </a:p>
          <a:p>
            <a:r>
              <a:rPr lang="en-GB" sz="1400" dirty="0">
                <a:solidFill>
                  <a:schemeClr val="bg1"/>
                </a:solidFill>
                <a:latin typeface="Montserrat Light" pitchFamily="2" charset="77"/>
              </a:rPr>
              <a:t>+44 (0)75 7203 3913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F21C94-953C-5D79-C0A6-6AB78F83F898}"/>
              </a:ext>
            </a:extLst>
          </p:cNvPr>
          <p:cNvSpPr txBox="1"/>
          <p:nvPr/>
        </p:nvSpPr>
        <p:spPr>
          <a:xfrm>
            <a:off x="4331062" y="3788793"/>
            <a:ext cx="352987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GB" b="1" dirty="0">
                <a:solidFill>
                  <a:srgbClr val="649ACD"/>
                </a:solidFill>
                <a:latin typeface="Montserrat Medium" pitchFamily="2" charset="77"/>
              </a:rPr>
              <a:t>Address</a:t>
            </a:r>
          </a:p>
          <a:p>
            <a:r>
              <a:rPr lang="en-GB" sz="1400" dirty="0">
                <a:solidFill>
                  <a:schemeClr val="bg1"/>
                </a:solidFill>
                <a:latin typeface="Montserrat Light" pitchFamily="2" charset="77"/>
              </a:rPr>
              <a:t>Whitespace XPO</a:t>
            </a:r>
          </a:p>
          <a:p>
            <a:r>
              <a:rPr lang="en-GB" sz="1400" dirty="0">
                <a:solidFill>
                  <a:schemeClr val="bg1"/>
                </a:solidFill>
                <a:latin typeface="Montserrat Light" pitchFamily="2" charset="77"/>
              </a:rPr>
              <a:t>320 Western Road</a:t>
            </a:r>
          </a:p>
          <a:p>
            <a:r>
              <a:rPr lang="en-GB" sz="1400" dirty="0">
                <a:solidFill>
                  <a:schemeClr val="bg1"/>
                </a:solidFill>
                <a:latin typeface="Montserrat Light" pitchFamily="2" charset="77"/>
              </a:rPr>
              <a:t>London</a:t>
            </a:r>
          </a:p>
          <a:p>
            <a:r>
              <a:rPr lang="en-GB" sz="1400" dirty="0">
                <a:solidFill>
                  <a:schemeClr val="bg1"/>
                </a:solidFill>
                <a:latin typeface="Montserrat Light" pitchFamily="2" charset="77"/>
              </a:rPr>
              <a:t>SW19 2QA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7698420-C6CB-02CC-254B-0A7919399B83}"/>
              </a:ext>
            </a:extLst>
          </p:cNvPr>
          <p:cNvSpPr txBox="1"/>
          <p:nvPr/>
        </p:nvSpPr>
        <p:spPr>
          <a:xfrm>
            <a:off x="439908" y="2327419"/>
            <a:ext cx="93337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Montserrat Medium" pitchFamily="2" charset="77"/>
              </a:rPr>
              <a:t>If you need any additional information</a:t>
            </a:r>
            <a:r>
              <a:rPr lang="en-GB" sz="3200" b="1">
                <a:solidFill>
                  <a:schemeClr val="bg1"/>
                </a:solidFill>
                <a:latin typeface="Montserrat Medium" pitchFamily="2" charset="77"/>
              </a:rPr>
              <a:t>, please reach out - </a:t>
            </a:r>
            <a:endParaRPr lang="en-GB" sz="3200" b="1" dirty="0">
              <a:solidFill>
                <a:schemeClr val="bg1"/>
              </a:solidFill>
              <a:latin typeface="Montserrat Medium" pitchFamily="2" charset="77"/>
            </a:endParaRPr>
          </a:p>
        </p:txBody>
      </p:sp>
      <p:pic>
        <p:nvPicPr>
          <p:cNvPr id="5" name="Picture 4" descr="A black background with blue letters&#10;&#10;Description automatically generated">
            <a:extLst>
              <a:ext uri="{FF2B5EF4-FFF2-40B4-BE49-F238E27FC236}">
                <a16:creationId xmlns:a16="http://schemas.microsoft.com/office/drawing/2014/main" id="{831EBEBC-7F14-D4A9-9726-83212F9BC7DA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846" y="350153"/>
            <a:ext cx="1691397" cy="3382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F7A11B4-7CC6-06BA-9CEA-BC32218CA48A}"/>
              </a:ext>
            </a:extLst>
          </p:cNvPr>
          <p:cNvSpPr txBox="1"/>
          <p:nvPr/>
        </p:nvSpPr>
        <p:spPr>
          <a:xfrm>
            <a:off x="449178" y="6169568"/>
            <a:ext cx="316481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chemeClr val="bg1"/>
                </a:solidFill>
                <a:latin typeface="Montserrat Light" pitchFamily="2" charset="77"/>
              </a:rPr>
              <a:t>w</a:t>
            </a:r>
            <a:r>
              <a:rPr lang="en-GB" sz="1400" b="1" dirty="0">
                <a:solidFill>
                  <a:schemeClr val="bg1"/>
                </a:solidFill>
                <a:effectLst/>
                <a:latin typeface="Montserrat Light" pitchFamily="2" charset="77"/>
              </a:rPr>
              <a:t>hitespacexpo.com</a:t>
            </a:r>
          </a:p>
        </p:txBody>
      </p:sp>
    </p:spTree>
    <p:extLst>
      <p:ext uri="{BB962C8B-B14F-4D97-AF65-F5344CB8AC3E}">
        <p14:creationId xmlns:p14="http://schemas.microsoft.com/office/powerpoint/2010/main" val="31187935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17175</TotalTime>
  <Words>273</Words>
  <Application>Microsoft Macintosh PowerPoint</Application>
  <PresentationFormat>Widescreen</PresentationFormat>
  <Paragraphs>50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Aptos</vt:lpstr>
      <vt:lpstr>Aptos Display</vt:lpstr>
      <vt:lpstr>Arial</vt:lpstr>
      <vt:lpstr>Montserrat Light</vt:lpstr>
      <vt:lpstr>Montserrat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Kai McKechnie</dc:creator>
  <cp:lastModifiedBy>Lidia Cookson</cp:lastModifiedBy>
  <cp:revision>74</cp:revision>
  <dcterms:created xsi:type="dcterms:W3CDTF">2024-04-03T18:06:49Z</dcterms:created>
  <dcterms:modified xsi:type="dcterms:W3CDTF">2024-10-21T14:36:21Z</dcterms:modified>
</cp:coreProperties>
</file>